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4" r:id="rId1"/>
  </p:sldMasterIdLst>
  <p:notesMasterIdLst>
    <p:notesMasterId r:id="rId12"/>
  </p:notesMasterIdLst>
  <p:sldIdLst>
    <p:sldId id="256" r:id="rId2"/>
    <p:sldId id="261" r:id="rId3"/>
    <p:sldId id="258" r:id="rId4"/>
    <p:sldId id="262" r:id="rId5"/>
    <p:sldId id="259" r:id="rId6"/>
    <p:sldId id="257" r:id="rId7"/>
    <p:sldId id="260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60"/>
    <p:restoredTop sz="87984"/>
  </p:normalViewPr>
  <p:slideViewPr>
    <p:cSldViewPr snapToGrid="0" snapToObjects="1">
      <p:cViewPr varScale="1">
        <p:scale>
          <a:sx n="97" d="100"/>
          <a:sy n="97" d="100"/>
        </p:scale>
        <p:origin x="12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6483C9-04DC-8540-A6F7-77AE466615A2}" type="datetimeFigureOut">
              <a:rPr lang="en-IL" smtClean="0"/>
              <a:t>09/06/2020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1AB582-F48F-BF47-A860-8849F4C846F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46114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AB582-F48F-BF47-A860-8849F4C846FD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496237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AB582-F48F-BF47-A860-8849F4C846FD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512753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1AB582-F48F-BF47-A860-8849F4C846FD}" type="slidenum">
              <a:rPr lang="en-IL" smtClean="0"/>
              <a:t>10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367834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446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3766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99054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112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9725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819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4841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8101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2783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9248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6/9/20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3816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6/9/20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000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33" r:id="rId6"/>
    <p:sldLayoutId id="2147483828" r:id="rId7"/>
    <p:sldLayoutId id="2147483829" r:id="rId8"/>
    <p:sldLayoutId id="2147483830" r:id="rId9"/>
    <p:sldLayoutId id="2147483832" r:id="rId10"/>
    <p:sldLayoutId id="21474838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clear-map.com/i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3F784DF-71A9-4E9B-90D7-076EE2FA6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" descr="A picture containing colorful, table, people, colored&#10;&#10;Description automatically generated">
            <a:extLst>
              <a:ext uri="{FF2B5EF4-FFF2-40B4-BE49-F238E27FC236}">
                <a16:creationId xmlns:a16="http://schemas.microsoft.com/office/drawing/2014/main" id="{37E63A13-E2CF-44E7-89D4-70872B1CFC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336" r="-1" b="-1"/>
          <a:stretch/>
        </p:blipFill>
        <p:spPr>
          <a:xfrm>
            <a:off x="20" y="10"/>
            <a:ext cx="12188932" cy="685798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-4"/>
            <a:ext cx="4712144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155661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94B2A7-2638-B442-90D1-F7100B5A9E3C}"/>
              </a:ext>
            </a:extLst>
          </p:cNvPr>
          <p:cNvSpPr txBox="1"/>
          <p:nvPr/>
        </p:nvSpPr>
        <p:spPr>
          <a:xfrm>
            <a:off x="643468" y="795509"/>
            <a:ext cx="3509333" cy="279860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spc="-5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Mapping Covid-19 Israel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94" y="4626633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4940" y="5011563"/>
            <a:ext cx="731558" cy="731558"/>
          </a:xfrm>
          <a:prstGeom prst="rect">
            <a:avLst/>
          </a:prstGeom>
          <a:noFill/>
          <a:ln w="127000">
            <a:solidFill>
              <a:schemeClr val="accent2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01EB9D-E3E7-994D-9C2F-9C06B2B55C63}"/>
              </a:ext>
            </a:extLst>
          </p:cNvPr>
          <p:cNvSpPr txBox="1"/>
          <p:nvPr/>
        </p:nvSpPr>
        <p:spPr>
          <a:xfrm>
            <a:off x="3048" y="6098184"/>
            <a:ext cx="2958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L" dirty="0">
                <a:solidFill>
                  <a:schemeClr val="bg1"/>
                </a:solidFill>
                <a:latin typeface="+mj-lt"/>
              </a:rPr>
              <a:t>Michael Frenkel &amp; Dor Yunger</a:t>
            </a:r>
          </a:p>
          <a:p>
            <a:r>
              <a:rPr lang="en-IL" dirty="0">
                <a:solidFill>
                  <a:schemeClr val="bg1"/>
                </a:solidFill>
                <a:latin typeface="+mj-lt"/>
              </a:rPr>
              <a:t>10/6/2020</a:t>
            </a:r>
          </a:p>
        </p:txBody>
      </p:sp>
    </p:spTree>
    <p:extLst>
      <p:ext uri="{BB962C8B-B14F-4D97-AF65-F5344CB8AC3E}">
        <p14:creationId xmlns:p14="http://schemas.microsoft.com/office/powerpoint/2010/main" val="2774571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D3E4E-F641-3543-AF11-DDF9A891E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Open public data + Open Source, it’s: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C1D723-D264-3D4F-81B6-FF7154164345}"/>
              </a:ext>
            </a:extLst>
          </p:cNvPr>
          <p:cNvSpPr txBox="1"/>
          <p:nvPr/>
        </p:nvSpPr>
        <p:spPr>
          <a:xfrm>
            <a:off x="838200" y="1564958"/>
            <a:ext cx="11353800" cy="4277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IL" sz="2800" dirty="0">
                <a:latin typeface="+mj-lt"/>
              </a:rPr>
              <a:t>1. Engaging, many thanks to: </a:t>
            </a:r>
          </a:p>
          <a:p>
            <a:pPr>
              <a:lnSpc>
                <a:spcPct val="200000"/>
              </a:lnSpc>
            </a:pPr>
            <a:r>
              <a:rPr lang="en-IL" sz="2800" dirty="0">
                <a:latin typeface="+mj-lt"/>
              </a:rPr>
              <a:t>	Dor Yunger, Gai Zomer, The public knoweldge workshop &amp; more</a:t>
            </a:r>
          </a:p>
          <a:p>
            <a:pPr>
              <a:lnSpc>
                <a:spcPct val="200000"/>
              </a:lnSpc>
            </a:pPr>
            <a:r>
              <a:rPr lang="en-IL" sz="2800" dirty="0">
                <a:latin typeface="+mj-lt"/>
              </a:rPr>
              <a:t>2. Constructive feedback: It’s viral and people eager to see the results</a:t>
            </a:r>
          </a:p>
          <a:p>
            <a:pPr>
              <a:lnSpc>
                <a:spcPct val="200000"/>
              </a:lnSpc>
            </a:pPr>
            <a:r>
              <a:rPr lang="en-IL" sz="2800" dirty="0">
                <a:latin typeface="+mj-lt"/>
              </a:rPr>
              <a:t>3. </a:t>
            </a:r>
            <a:r>
              <a:rPr lang="en-US" sz="2800" dirty="0">
                <a:latin typeface="+mj-lt"/>
              </a:rPr>
              <a:t>Quick rapid maintenance and bug fixes</a:t>
            </a:r>
            <a:endParaRPr lang="en-IL" sz="2800" dirty="0">
              <a:latin typeface="+mj-lt"/>
            </a:endParaRPr>
          </a:p>
          <a:p>
            <a:pPr>
              <a:lnSpc>
                <a:spcPct val="200000"/>
              </a:lnSpc>
            </a:pPr>
            <a:r>
              <a:rPr lang="en-IL" sz="2800" dirty="0">
                <a:latin typeface="+mj-lt"/>
              </a:rPr>
              <a:t>4. </a:t>
            </a:r>
            <a:r>
              <a:rPr lang="en-US" sz="2800" dirty="0">
                <a:latin typeface="+mj-lt"/>
              </a:rPr>
              <a:t>Efficient &amp; safe way for SW: No bug will be left untouched by the crowd</a:t>
            </a:r>
            <a:endParaRPr lang="en-IL" sz="28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B46D7E-8961-8E4B-A6D7-355A18A40A8C}"/>
              </a:ext>
            </a:extLst>
          </p:cNvPr>
          <p:cNvSpPr txBox="1"/>
          <p:nvPr/>
        </p:nvSpPr>
        <p:spPr>
          <a:xfrm>
            <a:off x="5393633" y="1564958"/>
            <a:ext cx="614901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hlinkClick r:id="rId3"/>
              </a:rPr>
              <a:t>clear-map.com/il</a:t>
            </a:r>
            <a:endParaRPr lang="en-IL" sz="6000" dirty="0"/>
          </a:p>
        </p:txBody>
      </p:sp>
    </p:spTree>
    <p:extLst>
      <p:ext uri="{BB962C8B-B14F-4D97-AF65-F5344CB8AC3E}">
        <p14:creationId xmlns:p14="http://schemas.microsoft.com/office/powerpoint/2010/main" val="715559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58FB4AA-7058-4218-AE65-3ACD24A412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7CCEF7F6-0F58-4CE0-B7EF-4C9FFC70B4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604789">
            <a:off x="421134" y="775850"/>
            <a:ext cx="2987899" cy="2987899"/>
          </a:xfrm>
          <a:prstGeom prst="arc">
            <a:avLst>
              <a:gd name="adj1" fmla="val 14455503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BD3E4E-F641-3543-AF11-DDF9A891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968" y="-196733"/>
            <a:ext cx="5098325" cy="300414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Statistical Areas</a:t>
            </a:r>
            <a:b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TLV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10858-2C56-2B44-873E-48AC9287F9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84" r="19088" b="1"/>
          <a:stretch/>
        </p:blipFill>
        <p:spPr>
          <a:xfrm>
            <a:off x="5451293" y="2536919"/>
            <a:ext cx="6740707" cy="4321074"/>
          </a:xfrm>
          <a:custGeom>
            <a:avLst/>
            <a:gdLst/>
            <a:ahLst/>
            <a:cxnLst/>
            <a:rect l="l" t="t" r="r" b="b"/>
            <a:pathLst>
              <a:path w="6740707" h="4321074">
                <a:moveTo>
                  <a:pt x="4344651" y="0"/>
                </a:moveTo>
                <a:cubicBezTo>
                  <a:pt x="5169590" y="0"/>
                  <a:pt x="5940838" y="229881"/>
                  <a:pt x="6597828" y="629079"/>
                </a:cubicBezTo>
                <a:lnTo>
                  <a:pt x="6740707" y="720676"/>
                </a:lnTo>
                <a:lnTo>
                  <a:pt x="6740707" y="4321074"/>
                </a:lnTo>
                <a:lnTo>
                  <a:pt x="0" y="4321074"/>
                </a:lnTo>
                <a:lnTo>
                  <a:pt x="5042" y="4121657"/>
                </a:lnTo>
                <a:cubicBezTo>
                  <a:pt x="121422" y="1825751"/>
                  <a:pt x="2019824" y="0"/>
                  <a:pt x="4344651" y="0"/>
                </a:cubicBezTo>
                <a:close/>
              </a:path>
            </a:pathLst>
          </a:cu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E16A0CA-BA3C-F74D-A4B9-35F8723FF9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28" r="16371" b="-2"/>
          <a:stretch/>
        </p:blipFill>
        <p:spPr>
          <a:xfrm>
            <a:off x="5191809" y="21676"/>
            <a:ext cx="3678132" cy="3678132"/>
          </a:xfrm>
          <a:custGeom>
            <a:avLst/>
            <a:gdLst/>
            <a:ahLst/>
            <a:cxnLst/>
            <a:rect l="l" t="t" r="r" b="b"/>
            <a:pathLst>
              <a:path w="1368006" h="1368006">
                <a:moveTo>
                  <a:pt x="684003" y="0"/>
                </a:moveTo>
                <a:cubicBezTo>
                  <a:pt x="1061767" y="0"/>
                  <a:pt x="1368006" y="306239"/>
                  <a:pt x="1368006" y="684003"/>
                </a:cubicBezTo>
                <a:cubicBezTo>
                  <a:pt x="1368006" y="1061767"/>
                  <a:pt x="1061767" y="1368006"/>
                  <a:pt x="684003" y="1368006"/>
                </a:cubicBezTo>
                <a:cubicBezTo>
                  <a:pt x="306239" y="1368006"/>
                  <a:pt x="0" y="1061767"/>
                  <a:pt x="0" y="684003"/>
                </a:cubicBezTo>
                <a:cubicBezTo>
                  <a:pt x="0" y="306239"/>
                  <a:pt x="306239" y="0"/>
                  <a:pt x="684003" y="0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EAEB042-3977-184C-908F-E0EBA52E06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1171" r="14830" b="3"/>
          <a:stretch/>
        </p:blipFill>
        <p:spPr>
          <a:xfrm>
            <a:off x="2954570" y="3653972"/>
            <a:ext cx="3139906" cy="3139906"/>
          </a:xfrm>
          <a:custGeom>
            <a:avLst/>
            <a:gdLst/>
            <a:ahLst/>
            <a:cxnLst/>
            <a:rect l="l" t="t" r="r" b="b"/>
            <a:pathLst>
              <a:path w="1592826" h="1592826">
                <a:moveTo>
                  <a:pt x="796413" y="0"/>
                </a:moveTo>
                <a:cubicBezTo>
                  <a:pt x="1236260" y="0"/>
                  <a:pt x="1592826" y="356566"/>
                  <a:pt x="1592826" y="796413"/>
                </a:cubicBezTo>
                <a:cubicBezTo>
                  <a:pt x="1592826" y="1236260"/>
                  <a:pt x="1236260" y="1592826"/>
                  <a:pt x="796413" y="1592826"/>
                </a:cubicBezTo>
                <a:cubicBezTo>
                  <a:pt x="356566" y="1592826"/>
                  <a:pt x="0" y="1236260"/>
                  <a:pt x="0" y="796413"/>
                </a:cubicBezTo>
                <a:cubicBezTo>
                  <a:pt x="0" y="356566"/>
                  <a:pt x="356566" y="0"/>
                  <a:pt x="7964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3942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1F554-9CAD-E34A-8ED9-1DDBDF696B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Raw Data – MOH &amp; CSB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844B91-6723-754C-A9D4-F6583D949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0" y="1727200"/>
            <a:ext cx="6413500" cy="513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D19599-79A5-1E49-81D7-04CE80882F5F}"/>
              </a:ext>
            </a:extLst>
          </p:cNvPr>
          <p:cNvSpPr txBox="1"/>
          <p:nvPr/>
        </p:nvSpPr>
        <p:spPr>
          <a:xfrm>
            <a:off x="838200" y="1690688"/>
            <a:ext cx="5139523" cy="2963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sz="3200" dirty="0"/>
              <a:t>Statistical areas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sz="3200" dirty="0"/>
              <a:t>Characterization &amp; classification of areas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sz="3200" dirty="0"/>
              <a:t>Statistical areas names</a:t>
            </a:r>
          </a:p>
        </p:txBody>
      </p:sp>
    </p:spTree>
    <p:extLst>
      <p:ext uri="{BB962C8B-B14F-4D97-AF65-F5344CB8AC3E}">
        <p14:creationId xmlns:p14="http://schemas.microsoft.com/office/powerpoint/2010/main" val="2071276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12CD4D-BC2F-2248-A1EA-34F5E90EC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Data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A0574A-AB4C-004B-9B48-00BA37B1D19D}"/>
              </a:ext>
            </a:extLst>
          </p:cNvPr>
          <p:cNvSpPr txBox="1"/>
          <p:nvPr/>
        </p:nvSpPr>
        <p:spPr>
          <a:xfrm>
            <a:off x="838200" y="1685098"/>
            <a:ext cx="10515600" cy="1486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sz="3200" dirty="0"/>
              <a:t>Like with any dataset – </a:t>
            </a:r>
            <a:r>
              <a:rPr lang="en-US" sz="3200" dirty="0"/>
              <a:t>preparations required </a:t>
            </a:r>
            <a:endParaRPr lang="en-IL" sz="32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L" sz="3200" dirty="0"/>
              <a:t>Python Geopandas to process the data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5B8FFA7-39B9-C947-B034-EB9F15E97F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8118070"/>
              </p:ext>
            </p:extLst>
          </p:nvPr>
        </p:nvGraphicFramePr>
        <p:xfrm>
          <a:off x="1222514" y="3429000"/>
          <a:ext cx="10515600" cy="3031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592339225"/>
                    </a:ext>
                  </a:extLst>
                </a:gridCol>
                <a:gridCol w="1856234">
                  <a:extLst>
                    <a:ext uri="{9D8B030D-6E8A-4147-A177-3AD203B41FA5}">
                      <a16:colId xmlns:a16="http://schemas.microsoft.com/office/drawing/2014/main" val="1721883294"/>
                    </a:ext>
                  </a:extLst>
                </a:gridCol>
                <a:gridCol w="2350006">
                  <a:extLst>
                    <a:ext uri="{9D8B030D-6E8A-4147-A177-3AD203B41FA5}">
                      <a16:colId xmlns:a16="http://schemas.microsoft.com/office/drawing/2014/main" val="51442309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04919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346774447"/>
                    </a:ext>
                  </a:extLst>
                </a:gridCol>
              </a:tblGrid>
              <a:tr h="778000">
                <a:tc>
                  <a:txBody>
                    <a:bodyPr/>
                    <a:lstStyle/>
                    <a:p>
                      <a:r>
                        <a:rPr lang="en-IL" dirty="0"/>
                        <a:t>Statistical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Attributes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Number of 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Geometry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021071"/>
                  </a:ext>
                </a:extLst>
              </a:tr>
              <a:tr h="450746">
                <a:tc>
                  <a:txBody>
                    <a:bodyPr/>
                    <a:lstStyle/>
                    <a:p>
                      <a:r>
                        <a:rPr lang="en-IL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1.5.2020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Polygon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989906"/>
                  </a:ext>
                </a:extLst>
              </a:tr>
              <a:tr h="450746">
                <a:tc>
                  <a:txBody>
                    <a:bodyPr/>
                    <a:lstStyle/>
                    <a:p>
                      <a:r>
                        <a:rPr lang="en-IL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2.5.2020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Polygon 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318043"/>
                  </a:ext>
                </a:extLst>
              </a:tr>
              <a:tr h="450746"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9888297"/>
                  </a:ext>
                </a:extLst>
              </a:tr>
              <a:tr h="450746">
                <a:tc>
                  <a:txBody>
                    <a:bodyPr/>
                    <a:lstStyle/>
                    <a:p>
                      <a:r>
                        <a:rPr lang="en-IL" dirty="0"/>
                        <a:t>456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1.5.2020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Polygon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746818"/>
                  </a:ext>
                </a:extLst>
              </a:tr>
              <a:tr h="450746"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L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7802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3362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EDC94-9C6C-114A-9E03-C2F19C1E1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/>
              <a:t>Mapbox Vector Tiles</a:t>
            </a:r>
            <a:endParaRPr lang="en-IL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0F4D17-7B39-F24F-AC2D-04BE4CB38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197" y="1690688"/>
            <a:ext cx="2727411" cy="42962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8A373FB-B58C-7340-86BD-AD6A08D0E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527" y="1690688"/>
            <a:ext cx="5629276" cy="506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420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D691DA-0978-4641-9E8C-3965F0FDC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23855"/>
            <a:ext cx="12192000" cy="7224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CF5341F-3498-A349-8D8C-82D9270D9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452385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B7E51E0D-DB8B-ED40-A08D-BC4B172C57EE}"/>
              </a:ext>
            </a:extLst>
          </p:cNvPr>
          <p:cNvGrpSpPr/>
          <p:nvPr/>
        </p:nvGrpSpPr>
        <p:grpSpPr>
          <a:xfrm>
            <a:off x="1622051" y="5316163"/>
            <a:ext cx="8947898" cy="1482203"/>
            <a:chOff x="1325169" y="5286100"/>
            <a:chExt cx="8947898" cy="148220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AE02C79-91F2-964F-A7C5-3C8712B943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25169" y="5286100"/>
              <a:ext cx="4648247" cy="56628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A0BCF9-A8B8-2746-85A1-7FB573FC393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25169" y="6210178"/>
              <a:ext cx="4648247" cy="558125"/>
            </a:xfrm>
            <a:prstGeom prst="rect">
              <a:avLst/>
            </a:prstGeom>
          </p:spPr>
        </p:pic>
        <p:sp>
          <p:nvSpPr>
            <p:cNvPr id="8" name="Striped Right Arrow 7">
              <a:extLst>
                <a:ext uri="{FF2B5EF4-FFF2-40B4-BE49-F238E27FC236}">
                  <a16:creationId xmlns:a16="http://schemas.microsoft.com/office/drawing/2014/main" id="{8184AF78-70C4-1C4E-A556-EEC187DA74D1}"/>
                </a:ext>
              </a:extLst>
            </p:cNvPr>
            <p:cNvSpPr/>
            <p:nvPr/>
          </p:nvSpPr>
          <p:spPr>
            <a:xfrm>
              <a:off x="6096000" y="5852384"/>
              <a:ext cx="1242392" cy="357794"/>
            </a:xfrm>
            <a:prstGeom prst="stripedRightArrow">
              <a:avLst>
                <a:gd name="adj1" fmla="val 27777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L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408DE0D-6302-1243-BAF5-AAB508369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460976" y="5752218"/>
              <a:ext cx="2812091" cy="558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5123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EDC94-9C6C-114A-9E03-C2F19C1E1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Mapbox Studio &amp; GL JS SDK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6102B8-476A-6248-ADDB-7380153F59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0" y="4181475"/>
            <a:ext cx="8572500" cy="2400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3636DB-707F-334F-BD2F-AC3C6EC75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800" y="1476375"/>
            <a:ext cx="57404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578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5C029-2B2A-4C4B-99FF-65F9B80A2C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244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BD3E4E-F641-3543-AF11-DDF9A891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929344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The Res</a:t>
            </a:r>
            <a:r>
              <a:rPr lang="he-IL" sz="48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‎</a:t>
            </a:r>
            <a:r>
              <a:rPr lang="en-US" sz="4800" b="1" u="sng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ult</a:t>
            </a:r>
            <a:endParaRPr lang="en-US" sz="4800" b="1" u="sng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948793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F3F784DF-71A9-4E9B-90D7-076EE2FA69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5ADABC-E071-C94A-80BE-676A842EB6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33" r="23995"/>
          <a:stretch/>
        </p:blipFill>
        <p:spPr>
          <a:xfrm>
            <a:off x="20" y="10"/>
            <a:ext cx="12188932" cy="6857989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34066D6-1B59-4642-A86D-39464CEE97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-4"/>
            <a:ext cx="4712144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16">
            <a:extLst>
              <a:ext uri="{FF2B5EF4-FFF2-40B4-BE49-F238E27FC236}">
                <a16:creationId xmlns:a16="http://schemas.microsoft.com/office/drawing/2014/main" id="{18E928D9-3091-4385-B979-265D55AD02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03011">
            <a:off x="1155661" y="70086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BD3E4E-F641-3543-AF11-DDF9A891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66" y="832065"/>
            <a:ext cx="3845405" cy="27986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9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Weizmann’s &amp; </a:t>
            </a:r>
            <a:r>
              <a:rPr lang="en-US" sz="39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Hasadna</a:t>
            </a:r>
            <a:r>
              <a:rPr lang="en-US" sz="39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symptoms survey prediction</a:t>
            </a:r>
          </a:p>
        </p:txBody>
      </p:sp>
      <p:sp>
        <p:nvSpPr>
          <p:cNvPr id="23" name="Oval 18">
            <a:extLst>
              <a:ext uri="{FF2B5EF4-FFF2-40B4-BE49-F238E27FC236}">
                <a16:creationId xmlns:a16="http://schemas.microsoft.com/office/drawing/2014/main" id="{7D602432-D774-4CF5-94E8-7D52D01059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94" y="4626633"/>
            <a:ext cx="491961" cy="49196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BF9EBB4-5078-47B2-AAA0-DF4A88D8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4940" y="5011563"/>
            <a:ext cx="731558" cy="731558"/>
          </a:xfrm>
          <a:prstGeom prst="rect">
            <a:avLst/>
          </a:prstGeom>
          <a:noFill/>
          <a:ln w="127000">
            <a:solidFill>
              <a:schemeClr val="accent2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6945069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AnalogousFromLightSeedRightStep">
      <a:dk1>
        <a:srgbClr val="000000"/>
      </a:dk1>
      <a:lt1>
        <a:srgbClr val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178</Words>
  <Application>Microsoft Macintosh PowerPoint</Application>
  <PresentationFormat>Widescreen</PresentationFormat>
  <Paragraphs>55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Avenir Next LT Pro</vt:lpstr>
      <vt:lpstr>Calibri</vt:lpstr>
      <vt:lpstr>Tw Cen MT</vt:lpstr>
      <vt:lpstr>ShapesVTI</vt:lpstr>
      <vt:lpstr>PowerPoint Presentation</vt:lpstr>
      <vt:lpstr>Statistical Areas TLV Example</vt:lpstr>
      <vt:lpstr>Raw Data – MOH &amp; CSB</vt:lpstr>
      <vt:lpstr>Data Model</vt:lpstr>
      <vt:lpstr>Mapbox Vector Tiles</vt:lpstr>
      <vt:lpstr>PowerPoint Presentation</vt:lpstr>
      <vt:lpstr>Mapbox Studio &amp; GL JS SDK</vt:lpstr>
      <vt:lpstr>The Res‎ult</vt:lpstr>
      <vt:lpstr>Weizmann’s &amp; Hasadna symptoms survey prediction</vt:lpstr>
      <vt:lpstr>Open public data + Open Source, it’s: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Frenkel</dc:creator>
  <cp:lastModifiedBy>Michael Frenkel</cp:lastModifiedBy>
  <cp:revision>2</cp:revision>
  <dcterms:created xsi:type="dcterms:W3CDTF">2020-06-08T10:15:31Z</dcterms:created>
  <dcterms:modified xsi:type="dcterms:W3CDTF">2020-06-09T18:39:08Z</dcterms:modified>
</cp:coreProperties>
</file>